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  <p:sldMasterId id="2147483710" r:id="rId3"/>
    <p:sldMasterId id="2147483731" r:id="rId4"/>
  </p:sldMasterIdLst>
  <p:notesMasterIdLst>
    <p:notesMasterId r:id="rId34"/>
  </p:notesMasterIdLst>
  <p:sldIdLst>
    <p:sldId id="257" r:id="rId5"/>
    <p:sldId id="340" r:id="rId6"/>
    <p:sldId id="258" r:id="rId7"/>
    <p:sldId id="289" r:id="rId8"/>
    <p:sldId id="314" r:id="rId9"/>
    <p:sldId id="327" r:id="rId10"/>
    <p:sldId id="293" r:id="rId11"/>
    <p:sldId id="294" r:id="rId12"/>
    <p:sldId id="317" r:id="rId13"/>
    <p:sldId id="308" r:id="rId14"/>
    <p:sldId id="332" r:id="rId15"/>
    <p:sldId id="333" r:id="rId16"/>
    <p:sldId id="286" r:id="rId17"/>
    <p:sldId id="330" r:id="rId18"/>
    <p:sldId id="288" r:id="rId19"/>
    <p:sldId id="334" r:id="rId20"/>
    <p:sldId id="331" r:id="rId21"/>
    <p:sldId id="337" r:id="rId22"/>
    <p:sldId id="338" r:id="rId23"/>
    <p:sldId id="259" r:id="rId24"/>
    <p:sldId id="316" r:id="rId25"/>
    <p:sldId id="264" r:id="rId26"/>
    <p:sldId id="299" r:id="rId27"/>
    <p:sldId id="300" r:id="rId28"/>
    <p:sldId id="322" r:id="rId29"/>
    <p:sldId id="323" r:id="rId30"/>
    <p:sldId id="328" r:id="rId31"/>
    <p:sldId id="329" r:id="rId32"/>
    <p:sldId id="33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6F2642-3262-4BA3-89E6-83FB86B3935F}">
          <p14:sldIdLst>
            <p14:sldId id="257"/>
            <p14:sldId id="340"/>
            <p14:sldId id="258"/>
            <p14:sldId id="289"/>
            <p14:sldId id="314"/>
            <p14:sldId id="327"/>
            <p14:sldId id="293"/>
            <p14:sldId id="294"/>
            <p14:sldId id="317"/>
            <p14:sldId id="308"/>
            <p14:sldId id="332"/>
            <p14:sldId id="333"/>
            <p14:sldId id="286"/>
            <p14:sldId id="330"/>
            <p14:sldId id="288"/>
            <p14:sldId id="334"/>
            <p14:sldId id="331"/>
            <p14:sldId id="337"/>
            <p14:sldId id="338"/>
            <p14:sldId id="259"/>
            <p14:sldId id="316"/>
            <p14:sldId id="264"/>
            <p14:sldId id="299"/>
            <p14:sldId id="300"/>
            <p14:sldId id="322"/>
            <p14:sldId id="323"/>
            <p14:sldId id="328"/>
            <p14:sldId id="329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>
        <p:scale>
          <a:sx n="104" d="100"/>
          <a:sy n="104" d="100"/>
        </p:scale>
        <p:origin x="41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BFE75-E466-43A0-9EFD-F2F4A2CBAF2E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690E7-68D9-4EB2-A765-A7958606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C1BAF8-B61F-4E73-88C9-2153E18CA7BC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9/27/2017 12:13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23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90E7-68D9-4EB2-A765-A7958606EB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26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90E7-68D9-4EB2-A765-A7958606EB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37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98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64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81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90E7-68D9-4EB2-A765-A7958606EB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567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44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90E7-68D9-4EB2-A765-A7958606EB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261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90E7-68D9-4EB2-A765-A7958606EB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48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E77C6A-1F4E-4025-9E6D-E2EB3402389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9/27/2017 12:13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17841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E2611-0345-42A9-9A63-1F99084E14D5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9/27/2017 12:13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241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36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13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E2611-0345-42A9-9A63-1F99084E14D5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9/27/2017 12:13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085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6828C3-49AD-4602-8940-845E625761CF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9/27/2017 12:13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74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9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0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33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66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90E7-68D9-4EB2-A765-A7958606EB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82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9/27/2017 12:13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588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39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43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C5518-CCF0-420D-9C41-3B9D16BCC53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9/27/2017 12:13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71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E2611-0345-42A9-9A63-1F99084E14D5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9/27/2017 12:13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449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690E7-68D9-4EB2-A765-A7958606EB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9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2773" y="1904878"/>
            <a:ext cx="5134767" cy="4480254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162215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63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8871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60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0198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81210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094134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4591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869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775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909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98897" y="1904878"/>
            <a:ext cx="5016509" cy="44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5214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364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46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47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9047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770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1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1613794"/>
            <a:ext cx="6274974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2773" y="1904878"/>
            <a:ext cx="5134767" cy="4480254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37191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1613794"/>
            <a:ext cx="6274974" cy="359258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9444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8897" y="1904878"/>
            <a:ext cx="5016509" cy="4482760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426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7927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440638" y="0"/>
            <a:ext cx="475136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59261" y="2238022"/>
            <a:ext cx="3925194" cy="34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071000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730740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41811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6840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036502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65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3151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565387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228712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59614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440638" y="0"/>
            <a:ext cx="475136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2608" y="2191989"/>
            <a:ext cx="3876847" cy="34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673594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568867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42580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5041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6010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02666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9586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16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3738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06250" y="484298"/>
            <a:ext cx="6822760" cy="1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653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1245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92104" y="6566924"/>
            <a:ext cx="3407792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864781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  <p:bldP spid="11" grpId="0"/>
      <p:bldP spid="11" grpId="1"/>
      <p:bldP spid="11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1844266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458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0359071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6109765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0807256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50346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9091649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7171399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7171399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0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5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203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9912837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1274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18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676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949076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35214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0867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68206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8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1384" y="6061767"/>
            <a:ext cx="1522404" cy="326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" y="484300"/>
            <a:ext cx="7001078" cy="12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4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46469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14" y="3343393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70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337065" y="29107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138705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/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69239" y="291070"/>
            <a:ext cx="3585699" cy="452654"/>
          </a:xfrm>
        </p:spPr>
        <p:txBody>
          <a:bodyPr/>
          <a:lstStyle>
            <a:lvl1pPr marL="0" indent="0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337065" y="29107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88875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32868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594053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290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186356"/>
            <a:ext cx="8964247" cy="2697988"/>
          </a:xfrm>
          <a:noFill/>
        </p:spPr>
        <p:txBody>
          <a:bodyPr tIns="91440" bIns="91440" anchor="t" anchorCtr="0"/>
          <a:lstStyle>
            <a:lvl1pPr>
              <a:defRPr sz="7056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" y="3343635"/>
            <a:ext cx="12191377" cy="30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192766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91005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6411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34612238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301664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2698206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2247534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5172279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3715877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148531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5" y="2084173"/>
            <a:ext cx="8058229" cy="1793104"/>
          </a:xfrm>
        </p:spPr>
        <p:txBody>
          <a:bodyPr/>
          <a:lstStyle>
            <a:lvl1pPr>
              <a:defRPr sz="588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362450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6178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148185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5" y="2084173"/>
            <a:ext cx="8058229" cy="1793104"/>
          </a:xfrm>
        </p:spPr>
        <p:txBody>
          <a:bodyPr/>
          <a:lstStyle>
            <a:lvl1pPr>
              <a:defRPr sz="588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5101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50"/>
            <a:ext cx="9860672" cy="899665"/>
          </a:xfrm>
        </p:spPr>
        <p:txBody>
          <a:bodyPr/>
          <a:lstStyle>
            <a:lvl1pPr marL="228722" indent="-228722">
              <a:defRPr sz="5881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6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9402936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4"/>
            <a:ext cx="9860672" cy="899665"/>
          </a:xfrm>
        </p:spPr>
        <p:txBody>
          <a:bodyPr/>
          <a:lstStyle>
            <a:lvl1pPr marL="276954" indent="-276954">
              <a:tabLst>
                <a:tab pos="276954" algn="l"/>
              </a:tabLst>
              <a:defRPr sz="5881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6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39064588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2" y="2383024"/>
            <a:ext cx="11653523" cy="914360"/>
          </a:xfrm>
        </p:spPr>
        <p:txBody>
          <a:bodyPr/>
          <a:lstStyle>
            <a:lvl1pPr marL="0" indent="0">
              <a:buNone/>
              <a:defRPr sz="5293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86996706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763530"/>
          </a:xfrm>
        </p:spPr>
        <p:txBody>
          <a:bodyPr/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4333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963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6"/>
            <a:ext cx="5378548" cy="899665"/>
          </a:xfrm>
        </p:spPr>
        <p:txBody>
          <a:bodyPr/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1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244952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1232243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3615941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362449" y="6567021"/>
            <a:ext cx="3467104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20276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6"/>
            <a:ext cx="11653522" cy="2089751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1551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4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A8E3-6DD6-437B-B416-96A93C4183D3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EB8-3C41-4657-8172-EC2CB67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43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8500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image" Target="../media/image9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7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11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0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52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luis.a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cocchi/BotWorkshop" TargetMode="External"/><Relationship Id="rId3" Type="http://schemas.openxmlformats.org/officeDocument/2006/relationships/hyperlink" Target="https://docs.botframework.com/en-us/" TargetMode="External"/><Relationship Id="rId7" Type="http://schemas.openxmlformats.org/officeDocument/2006/relationships/hyperlink" Target="https://github.com/MSFTImagine/computerscience/blob/master/Workshop/15.%20Bots/Microsoft%20Bot%20Framework%20HOL.m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Microsoft/BotBuilder-Samples" TargetMode="External"/><Relationship Id="rId5" Type="http://schemas.openxmlformats.org/officeDocument/2006/relationships/hyperlink" Target="luis.ai" TargetMode="External"/><Relationship Id="rId4" Type="http://schemas.openxmlformats.org/officeDocument/2006/relationships/hyperlink" Target="qnamaker.a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4105019"/>
            <a:ext cx="6273418" cy="1794661"/>
          </a:xfrm>
        </p:spPr>
        <p:txBody>
          <a:bodyPr/>
          <a:lstStyle/>
          <a:p>
            <a:r>
              <a:rPr lang="en-US" sz="2500" dirty="0"/>
              <a:t>Justine Cocchi</a:t>
            </a:r>
          </a:p>
          <a:p>
            <a:r>
              <a:rPr lang="en-US" sz="2500" dirty="0"/>
              <a:t>@</a:t>
            </a:r>
            <a:r>
              <a:rPr lang="en-US" sz="2500" dirty="0" err="1"/>
              <a:t>justinecocchi</a:t>
            </a:r>
            <a:endParaRPr lang="en-US" sz="2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52994"/>
            <a:ext cx="7447935" cy="1793104"/>
          </a:xfrm>
        </p:spPr>
        <p:txBody>
          <a:bodyPr/>
          <a:lstStyle/>
          <a:p>
            <a:pPr lvl="0"/>
            <a:r>
              <a:rPr lang="en-US" sz="4200" dirty="0"/>
              <a:t>(How to) Talk a-Bot the MS </a:t>
            </a:r>
            <a:br>
              <a:rPr lang="en-US" sz="4200" dirty="0"/>
            </a:br>
            <a:r>
              <a:rPr lang="en-US" sz="4200" dirty="0"/>
              <a:t>Bot Framework</a:t>
            </a:r>
            <a:endParaRPr lang="en-US" sz="3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56839" y="5632997"/>
            <a:ext cx="2659566" cy="111512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bot</a:t>
            </a:r>
          </a:p>
        </p:txBody>
      </p:sp>
    </p:spTree>
    <p:extLst>
      <p:ext uri="{BB962C8B-B14F-4D97-AF65-F5344CB8AC3E}">
        <p14:creationId xmlns:p14="http://schemas.microsoft.com/office/powerpoint/2010/main" val="25323368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Bot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8" y="1189176"/>
            <a:ext cx="8733551" cy="544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972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Prompts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189176"/>
            <a:ext cx="11816878" cy="436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1542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Bot design is app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Screens become dialogs organized into a “stack”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30" y="2286540"/>
            <a:ext cx="8535140" cy="37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717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But users don’t think in stacks...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…so now what?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81" y="2415120"/>
            <a:ext cx="7466015" cy="32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242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Navigating the dialog stack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872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Begin Dialog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</a:rPr>
              <a:t>Add a new dialog to the top of stack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End Dialog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</a:rPr>
              <a:t>End the current dialog and return to the next one on the stack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Replace Dialog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</a:rPr>
              <a:t>Remove the top dialog from the stack &amp; replace it with a different one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Cancel Dialog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</a:rPr>
              <a:t>Cancel the first occurrence of a specific dialog in the stack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73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the Dialog Stack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208479"/>
            <a:ext cx="9638132" cy="56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98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Persisting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59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Think about scope</a:t>
            </a:r>
          </a:p>
          <a:p>
            <a:r>
              <a:rPr lang="en-US" sz="3000" dirty="0">
                <a:solidFill>
                  <a:schemeClr val="tx1"/>
                </a:solidFill>
                <a:latin typeface="+mj-lt"/>
              </a:rPr>
              <a:t>Dialog level</a:t>
            </a:r>
          </a:p>
          <a:p>
            <a:r>
              <a:rPr lang="en-US" sz="3000" dirty="0">
                <a:solidFill>
                  <a:schemeClr val="tx1"/>
                </a:solidFill>
                <a:latin typeface="+mj-lt"/>
              </a:rPr>
              <a:t>Conversation level</a:t>
            </a:r>
          </a:p>
          <a:p>
            <a:r>
              <a:rPr lang="en-US" sz="3000" dirty="0">
                <a:solidFill>
                  <a:schemeClr val="tx1"/>
                </a:solidFill>
                <a:latin typeface="+mj-lt"/>
              </a:rPr>
              <a:t>User level</a:t>
            </a:r>
          </a:p>
          <a:p>
            <a:r>
              <a:rPr lang="en-US" sz="3000" dirty="0">
                <a:solidFill>
                  <a:schemeClr val="tx1"/>
                </a:solidFill>
                <a:latin typeface="+mj-lt"/>
              </a:rPr>
              <a:t>Application level </a:t>
            </a:r>
          </a:p>
        </p:txBody>
      </p:sp>
    </p:spTree>
    <p:extLst>
      <p:ext uri="{BB962C8B-B14F-4D97-AF65-F5344CB8AC3E}">
        <p14:creationId xmlns:p14="http://schemas.microsoft.com/office/powerpoint/2010/main" val="1458657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189176"/>
            <a:ext cx="11498217" cy="38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58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Persisting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189176"/>
            <a:ext cx="9016274" cy="508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981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6922" y="1377660"/>
            <a:ext cx="8216069" cy="23534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B.S. Computer Science and Business Administration from USC</a:t>
            </a:r>
          </a:p>
          <a:p>
            <a:pPr marL="0" indent="0">
              <a:buNone/>
            </a:pPr>
            <a:r>
              <a:rPr lang="en-US" dirty="0"/>
              <a:t>Microsoft for one year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/>
              <a:t>Bike rides, comedy shows, and Netflix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289957"/>
            <a:ext cx="11655840" cy="89953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About Justine</a:t>
            </a:r>
            <a:endParaRPr lang="en-US" sz="3921" dirty="0">
              <a:solidFill>
                <a:schemeClr val="accent1"/>
              </a:solidFill>
            </a:endParaRPr>
          </a:p>
        </p:txBody>
      </p:sp>
      <p:sp>
        <p:nvSpPr>
          <p:cNvPr id="4" name="AutoShape 2" descr="Inline image 1"/>
          <p:cNvSpPr>
            <a:spLocks noChangeAspect="1" noChangeArrowheads="1"/>
          </p:cNvSpPr>
          <p:nvPr/>
        </p:nvSpPr>
        <p:spPr bwMode="auto">
          <a:xfrm>
            <a:off x="62253" y="-133354"/>
            <a:ext cx="2885367" cy="43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AutoShape 4" descr="Inline image 1"/>
          <p:cNvSpPr>
            <a:spLocks noChangeAspect="1" noChangeArrowheads="1"/>
          </p:cNvSpPr>
          <p:nvPr/>
        </p:nvSpPr>
        <p:spPr bwMode="auto">
          <a:xfrm>
            <a:off x="211657" y="16049"/>
            <a:ext cx="4091494" cy="614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304"/>
          <a:stretch/>
        </p:blipFill>
        <p:spPr>
          <a:xfrm>
            <a:off x="9130831" y="101791"/>
            <a:ext cx="2721224" cy="38704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60" y="3972281"/>
            <a:ext cx="3668716" cy="2751537"/>
          </a:xfrm>
          <a:prstGeom prst="rect">
            <a:avLst/>
          </a:prstGeom>
        </p:spPr>
      </p:pic>
      <p:pic>
        <p:nvPicPr>
          <p:cNvPr id="8194" name="Picture 2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559" y="3974075"/>
            <a:ext cx="3635974" cy="274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728" b="9836"/>
          <a:stretch/>
        </p:blipFill>
        <p:spPr>
          <a:xfrm>
            <a:off x="7802417" y="4093605"/>
            <a:ext cx="4049638" cy="2628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23675" r="-32" b="6859"/>
          <a:stretch/>
        </p:blipFill>
        <p:spPr>
          <a:xfrm>
            <a:off x="8711397" y="98767"/>
            <a:ext cx="3140658" cy="38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346" y="292336"/>
            <a:ext cx="4377307" cy="62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37" y="2552392"/>
            <a:ext cx="3822523" cy="3883489"/>
          </a:xfrm>
          <a:prstGeom prst="rect">
            <a:avLst/>
          </a:prstGeom>
        </p:spPr>
      </p:pic>
      <p:sp>
        <p:nvSpPr>
          <p:cNvPr id="7" name="Thought Bubble: Cloud 6"/>
          <p:cNvSpPr/>
          <p:nvPr/>
        </p:nvSpPr>
        <p:spPr bwMode="auto">
          <a:xfrm>
            <a:off x="6044648" y="518532"/>
            <a:ext cx="3389671" cy="2531327"/>
          </a:xfrm>
          <a:prstGeom prst="cloudCallout">
            <a:avLst>
              <a:gd name="adj1" fmla="val -27248"/>
              <a:gd name="adj2" fmla="val 6294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8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Why do users hate bots today?</a:t>
            </a:r>
          </a:p>
        </p:txBody>
      </p:sp>
    </p:spTree>
    <p:extLst>
      <p:ext uri="{BB962C8B-B14F-4D97-AF65-F5344CB8AC3E}">
        <p14:creationId xmlns:p14="http://schemas.microsoft.com/office/powerpoint/2010/main" val="20333755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bot seem smart?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49" y="2841074"/>
            <a:ext cx="3174603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Language Understanding Intelligent Service</a:t>
            </a:r>
            <a:br>
              <a:rPr lang="en-US" dirty="0"/>
            </a:br>
            <a:r>
              <a:rPr lang="en-US" sz="3200" dirty="0">
                <a:solidFill>
                  <a:schemeClr val="accent2"/>
                </a:solidFill>
              </a:rPr>
              <a:t>(</a:t>
            </a:r>
            <a:r>
              <a:rPr lang="en-US" sz="3200" dirty="0">
                <a:solidFill>
                  <a:schemeClr val="accent2"/>
                </a:solidFill>
                <a:hlinkClick r:id="rId3"/>
              </a:rPr>
              <a:t>LUIS.ai</a:t>
            </a:r>
            <a:r>
              <a:rPr lang="en-US" sz="32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" name="AutoShape 2" descr="https://mail.google.com/mail/u/0/?ui=2&amp;ik=1552d78fbd&amp;view=fimg&amp;th=159b371f39d4e2bb&amp;attid=0.1&amp;disp=emb&amp;realattid=159b371de25306632301&amp;attbid=ANGjdJ95LgtTWvdTTtClEOAdyL8rWPcYE7e1YNudsMqJMsssMSTG0xRXNih6Vjwg4blJzFhBPqOCStoNArxD6a-BHMXHYvnqhMDZGLpvXuh7qpcnjaZAdgwMU5RiMDI&amp;sz=s0-l75-ft&amp;ats=1484774320538&amp;rm=159b371f39d4e2bb&amp;zw&amp;atsh=1"/>
          <p:cNvSpPr>
            <a:spLocks noChangeAspect="1" noChangeArrowheads="1"/>
          </p:cNvSpPr>
          <p:nvPr/>
        </p:nvSpPr>
        <p:spPr bwMode="auto">
          <a:xfrm flipH="1">
            <a:off x="6248399" y="3276600"/>
            <a:ext cx="1655379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AutoShape 4" descr="https://mail.google.com/mail/u/0/?ui=2&amp;ik=1552d78fbd&amp;view=fimg&amp;th=159b371f39d4e2bb&amp;attid=0.1&amp;disp=emb&amp;realattid=159b371de25306632301&amp;attbid=ANGjdJ95LgtTWvdTTtClEOAdyL8rWPcYE7e1YNudsMqJMsssMSTG0xRXNih6Vjwg4blJzFhBPqOCStoNArxD6a-BHMXHYvnqhMDZGLpvXuh7qpcnjaZAdgwMU5RiMDI&amp;sz=s0-l75-ft&amp;ats=1484774320538&amp;rm=159b371f39d4e2bb&amp;zw&amp;atsh=1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839632" y="1909701"/>
            <a:ext cx="694107" cy="1444240"/>
            <a:chOff x="3694" y="1739"/>
            <a:chExt cx="446" cy="92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94" y="1739"/>
              <a:ext cx="446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3771" y="1737"/>
              <a:ext cx="290" cy="618"/>
            </a:xfrm>
            <a:custGeom>
              <a:avLst/>
              <a:gdLst>
                <a:gd name="T0" fmla="*/ 121 w 121"/>
                <a:gd name="T1" fmla="*/ 206 h 260"/>
                <a:gd name="T2" fmla="*/ 60 w 121"/>
                <a:gd name="T3" fmla="*/ 260 h 260"/>
                <a:gd name="T4" fmla="*/ 1 w 121"/>
                <a:gd name="T5" fmla="*/ 206 h 260"/>
                <a:gd name="T6" fmla="*/ 15 w 121"/>
                <a:gd name="T7" fmla="*/ 206 h 260"/>
                <a:gd name="T8" fmla="*/ 28 w 121"/>
                <a:gd name="T9" fmla="*/ 193 h 260"/>
                <a:gd name="T10" fmla="*/ 15 w 121"/>
                <a:gd name="T11" fmla="*/ 181 h 260"/>
                <a:gd name="T12" fmla="*/ 0 w 121"/>
                <a:gd name="T13" fmla="*/ 181 h 260"/>
                <a:gd name="T14" fmla="*/ 0 w 121"/>
                <a:gd name="T15" fmla="*/ 146 h 260"/>
                <a:gd name="T16" fmla="*/ 15 w 121"/>
                <a:gd name="T17" fmla="*/ 146 h 260"/>
                <a:gd name="T18" fmla="*/ 28 w 121"/>
                <a:gd name="T19" fmla="*/ 134 h 260"/>
                <a:gd name="T20" fmla="*/ 15 w 121"/>
                <a:gd name="T21" fmla="*/ 120 h 260"/>
                <a:gd name="T22" fmla="*/ 0 w 121"/>
                <a:gd name="T23" fmla="*/ 120 h 260"/>
                <a:gd name="T24" fmla="*/ 0 w 121"/>
                <a:gd name="T25" fmla="*/ 86 h 260"/>
                <a:gd name="T26" fmla="*/ 15 w 121"/>
                <a:gd name="T27" fmla="*/ 86 h 260"/>
                <a:gd name="T28" fmla="*/ 28 w 121"/>
                <a:gd name="T29" fmla="*/ 73 h 260"/>
                <a:gd name="T30" fmla="*/ 15 w 121"/>
                <a:gd name="T31" fmla="*/ 60 h 260"/>
                <a:gd name="T32" fmla="*/ 0 w 121"/>
                <a:gd name="T33" fmla="*/ 60 h 260"/>
                <a:gd name="T34" fmla="*/ 60 w 121"/>
                <a:gd name="T35" fmla="*/ 0 h 260"/>
                <a:gd name="T36" fmla="*/ 121 w 121"/>
                <a:gd name="T37" fmla="*/ 60 h 260"/>
                <a:gd name="T38" fmla="*/ 106 w 121"/>
                <a:gd name="T39" fmla="*/ 60 h 260"/>
                <a:gd name="T40" fmla="*/ 93 w 121"/>
                <a:gd name="T41" fmla="*/ 73 h 260"/>
                <a:gd name="T42" fmla="*/ 106 w 121"/>
                <a:gd name="T43" fmla="*/ 86 h 260"/>
                <a:gd name="T44" fmla="*/ 121 w 121"/>
                <a:gd name="T45" fmla="*/ 86 h 260"/>
                <a:gd name="T46" fmla="*/ 121 w 121"/>
                <a:gd name="T47" fmla="*/ 120 h 260"/>
                <a:gd name="T48" fmla="*/ 106 w 121"/>
                <a:gd name="T49" fmla="*/ 120 h 260"/>
                <a:gd name="T50" fmla="*/ 93 w 121"/>
                <a:gd name="T51" fmla="*/ 134 h 260"/>
                <a:gd name="T52" fmla="*/ 106 w 121"/>
                <a:gd name="T53" fmla="*/ 146 h 260"/>
                <a:gd name="T54" fmla="*/ 121 w 121"/>
                <a:gd name="T55" fmla="*/ 146 h 260"/>
                <a:gd name="T56" fmla="*/ 121 w 121"/>
                <a:gd name="T57" fmla="*/ 181 h 260"/>
                <a:gd name="T58" fmla="*/ 106 w 121"/>
                <a:gd name="T59" fmla="*/ 181 h 260"/>
                <a:gd name="T60" fmla="*/ 93 w 121"/>
                <a:gd name="T61" fmla="*/ 193 h 260"/>
                <a:gd name="T62" fmla="*/ 106 w 121"/>
                <a:gd name="T63" fmla="*/ 206 h 260"/>
                <a:gd name="T64" fmla="*/ 121 w 121"/>
                <a:gd name="T65" fmla="*/ 206 h 260"/>
                <a:gd name="T66" fmla="*/ 121 w 121"/>
                <a:gd name="T67" fmla="*/ 20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260">
                  <a:moveTo>
                    <a:pt x="121" y="206"/>
                  </a:moveTo>
                  <a:cubicBezTo>
                    <a:pt x="118" y="237"/>
                    <a:pt x="92" y="260"/>
                    <a:pt x="60" y="260"/>
                  </a:cubicBezTo>
                  <a:cubicBezTo>
                    <a:pt x="30" y="260"/>
                    <a:pt x="4" y="237"/>
                    <a:pt x="1" y="206"/>
                  </a:cubicBezTo>
                  <a:cubicBezTo>
                    <a:pt x="15" y="206"/>
                    <a:pt x="15" y="206"/>
                    <a:pt x="15" y="206"/>
                  </a:cubicBezTo>
                  <a:cubicBezTo>
                    <a:pt x="23" y="206"/>
                    <a:pt x="28" y="201"/>
                    <a:pt x="28" y="193"/>
                  </a:cubicBezTo>
                  <a:cubicBezTo>
                    <a:pt x="28" y="186"/>
                    <a:pt x="23" y="181"/>
                    <a:pt x="15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5" y="146"/>
                    <a:pt x="15" y="146"/>
                    <a:pt x="15" y="146"/>
                  </a:cubicBezTo>
                  <a:cubicBezTo>
                    <a:pt x="23" y="146"/>
                    <a:pt x="28" y="141"/>
                    <a:pt x="28" y="134"/>
                  </a:cubicBezTo>
                  <a:cubicBezTo>
                    <a:pt x="28" y="126"/>
                    <a:pt x="23" y="120"/>
                    <a:pt x="15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23" y="86"/>
                    <a:pt x="28" y="80"/>
                    <a:pt x="28" y="73"/>
                  </a:cubicBezTo>
                  <a:cubicBezTo>
                    <a:pt x="28" y="66"/>
                    <a:pt x="23" y="60"/>
                    <a:pt x="1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4" y="0"/>
                    <a:pt x="121" y="27"/>
                    <a:pt x="121" y="60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99" y="60"/>
                    <a:pt x="93" y="66"/>
                    <a:pt x="93" y="73"/>
                  </a:cubicBezTo>
                  <a:cubicBezTo>
                    <a:pt x="93" y="80"/>
                    <a:pt x="99" y="86"/>
                    <a:pt x="106" y="86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99" y="120"/>
                    <a:pt x="93" y="126"/>
                    <a:pt x="93" y="134"/>
                  </a:cubicBezTo>
                  <a:cubicBezTo>
                    <a:pt x="93" y="141"/>
                    <a:pt x="99" y="146"/>
                    <a:pt x="106" y="146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99" y="181"/>
                    <a:pt x="93" y="186"/>
                    <a:pt x="93" y="193"/>
                  </a:cubicBezTo>
                  <a:cubicBezTo>
                    <a:pt x="93" y="201"/>
                    <a:pt x="99" y="206"/>
                    <a:pt x="106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lose/>
                </a:path>
              </a:pathLst>
            </a:custGeom>
            <a:solidFill>
              <a:srgbClr val="01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3692" y="2191"/>
              <a:ext cx="451" cy="479"/>
            </a:xfrm>
            <a:custGeom>
              <a:avLst/>
              <a:gdLst>
                <a:gd name="T0" fmla="*/ 188 w 188"/>
                <a:gd name="T1" fmla="*/ 9 h 201"/>
                <a:gd name="T2" fmla="*/ 179 w 188"/>
                <a:gd name="T3" fmla="*/ 0 h 201"/>
                <a:gd name="T4" fmla="*/ 170 w 188"/>
                <a:gd name="T5" fmla="*/ 9 h 201"/>
                <a:gd name="T6" fmla="*/ 93 w 188"/>
                <a:gd name="T7" fmla="*/ 85 h 201"/>
                <a:gd name="T8" fmla="*/ 17 w 188"/>
                <a:gd name="T9" fmla="*/ 9 h 201"/>
                <a:gd name="T10" fmla="*/ 9 w 188"/>
                <a:gd name="T11" fmla="*/ 0 h 201"/>
                <a:gd name="T12" fmla="*/ 0 w 188"/>
                <a:gd name="T13" fmla="*/ 9 h 201"/>
                <a:gd name="T14" fmla="*/ 82 w 188"/>
                <a:gd name="T15" fmla="*/ 102 h 201"/>
                <a:gd name="T16" fmla="*/ 82 w 188"/>
                <a:gd name="T17" fmla="*/ 151 h 201"/>
                <a:gd name="T18" fmla="*/ 63 w 188"/>
                <a:gd name="T19" fmla="*/ 151 h 201"/>
                <a:gd name="T20" fmla="*/ 38 w 188"/>
                <a:gd name="T21" fmla="*/ 176 h 201"/>
                <a:gd name="T22" fmla="*/ 63 w 188"/>
                <a:gd name="T23" fmla="*/ 201 h 201"/>
                <a:gd name="T24" fmla="*/ 125 w 188"/>
                <a:gd name="T25" fmla="*/ 201 h 201"/>
                <a:gd name="T26" fmla="*/ 150 w 188"/>
                <a:gd name="T27" fmla="*/ 176 h 201"/>
                <a:gd name="T28" fmla="*/ 125 w 188"/>
                <a:gd name="T29" fmla="*/ 151 h 201"/>
                <a:gd name="T30" fmla="*/ 105 w 188"/>
                <a:gd name="T31" fmla="*/ 151 h 201"/>
                <a:gd name="T32" fmla="*/ 105 w 188"/>
                <a:gd name="T33" fmla="*/ 102 h 201"/>
                <a:gd name="T34" fmla="*/ 188 w 188"/>
                <a:gd name="T35" fmla="*/ 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8" h="201">
                  <a:moveTo>
                    <a:pt x="188" y="9"/>
                  </a:moveTo>
                  <a:cubicBezTo>
                    <a:pt x="188" y="4"/>
                    <a:pt x="184" y="0"/>
                    <a:pt x="179" y="0"/>
                  </a:cubicBezTo>
                  <a:cubicBezTo>
                    <a:pt x="174" y="0"/>
                    <a:pt x="170" y="4"/>
                    <a:pt x="170" y="9"/>
                  </a:cubicBezTo>
                  <a:cubicBezTo>
                    <a:pt x="170" y="51"/>
                    <a:pt x="136" y="85"/>
                    <a:pt x="93" y="85"/>
                  </a:cubicBezTo>
                  <a:cubicBezTo>
                    <a:pt x="51" y="85"/>
                    <a:pt x="17" y="51"/>
                    <a:pt x="17" y="9"/>
                  </a:cubicBezTo>
                  <a:cubicBezTo>
                    <a:pt x="17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7"/>
                    <a:pt x="36" y="96"/>
                    <a:pt x="82" y="102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63" y="151"/>
                    <a:pt x="63" y="151"/>
                    <a:pt x="63" y="151"/>
                  </a:cubicBezTo>
                  <a:cubicBezTo>
                    <a:pt x="49" y="151"/>
                    <a:pt x="38" y="162"/>
                    <a:pt x="38" y="176"/>
                  </a:cubicBezTo>
                  <a:cubicBezTo>
                    <a:pt x="38" y="190"/>
                    <a:pt x="49" y="201"/>
                    <a:pt x="63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39" y="201"/>
                    <a:pt x="150" y="190"/>
                    <a:pt x="150" y="176"/>
                  </a:cubicBezTo>
                  <a:cubicBezTo>
                    <a:pt x="150" y="162"/>
                    <a:pt x="139" y="151"/>
                    <a:pt x="12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52" y="96"/>
                    <a:pt x="188" y="57"/>
                    <a:pt x="188" y="9"/>
                  </a:cubicBezTo>
                  <a:close/>
                </a:path>
              </a:pathLst>
            </a:custGeom>
            <a:solidFill>
              <a:srgbClr val="01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33144" y="1682243"/>
            <a:ext cx="851337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Lets you understand what your users are saying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 few examples are enough to deploy an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LUIS learns over time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1934268" y="1682243"/>
            <a:ext cx="283191" cy="1899157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202130" y="4102442"/>
            <a:ext cx="2211493" cy="2211493"/>
            <a:chOff x="416057" y="4259260"/>
            <a:chExt cx="2255838" cy="2255838"/>
          </a:xfrm>
          <a:solidFill>
            <a:schemeClr val="accent2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16057" y="4259260"/>
              <a:ext cx="2255838" cy="225583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marL="0" marR="0" lvl="0" indent="0" algn="ctr" defTabSz="9140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8037" y="4987638"/>
              <a:ext cx="1471878" cy="8457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Define </a:t>
              </a:r>
            </a:p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Concepts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840238" y="4125316"/>
            <a:ext cx="2211493" cy="2211493"/>
            <a:chOff x="471714" y="4259262"/>
            <a:chExt cx="2255838" cy="2255838"/>
          </a:xfrm>
          <a:solidFill>
            <a:schemeClr val="accent2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471714" y="4259262"/>
              <a:ext cx="2255838" cy="225583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marL="0" marR="0" lvl="0" indent="0" algn="ctr" defTabSz="9140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8037" y="4987638"/>
              <a:ext cx="1478500" cy="8476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Provide </a:t>
              </a:r>
            </a:p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Examples</a:t>
              </a:r>
            </a:p>
          </p:txBody>
        </p:sp>
      </p:grpSp>
      <p:sp>
        <p:nvSpPr>
          <p:cNvPr id="32" name="Flowchart: Process 31"/>
          <p:cNvSpPr/>
          <p:nvPr/>
        </p:nvSpPr>
        <p:spPr bwMode="auto">
          <a:xfrm>
            <a:off x="6478346" y="4125316"/>
            <a:ext cx="4468177" cy="2211493"/>
          </a:xfrm>
          <a:prstGeom prst="flowChartProcess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Left Bracket 41"/>
          <p:cNvSpPr/>
          <p:nvPr/>
        </p:nvSpPr>
        <p:spPr>
          <a:xfrm rot="5400000">
            <a:off x="8517081" y="3286383"/>
            <a:ext cx="261459" cy="2751799"/>
          </a:xfrm>
          <a:prstGeom prst="leftBracket">
            <a:avLst>
              <a:gd name="adj" fmla="val 69285"/>
            </a:avLst>
          </a:prstGeom>
          <a:solidFill>
            <a:schemeClr val="accent2"/>
          </a:solidFill>
          <a:ln w="38100" cap="rnd">
            <a:solidFill>
              <a:srgbClr val="F3F3F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Left Bracket 42"/>
          <p:cNvSpPr/>
          <p:nvPr/>
        </p:nvSpPr>
        <p:spPr>
          <a:xfrm rot="16200000" flipV="1">
            <a:off x="8581704" y="4423943"/>
            <a:ext cx="261459" cy="2751800"/>
          </a:xfrm>
          <a:prstGeom prst="leftBracket">
            <a:avLst>
              <a:gd name="adj" fmla="val 69285"/>
            </a:avLst>
          </a:prstGeom>
          <a:solidFill>
            <a:schemeClr val="accent2"/>
          </a:solidFill>
          <a:ln w="38100" cap="rnd">
            <a:solidFill>
              <a:srgbClr val="F3F3F3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59352" y="4973815"/>
            <a:ext cx="1098382" cy="562114"/>
          </a:xfrm>
          <a:prstGeom prst="rect">
            <a:avLst/>
          </a:prstGeo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61" tIns="34861" rIns="34861" bIns="34861" numCol="1" spcCol="1270" anchor="ctr" anchorCtr="0"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Deploy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314006" y="4950005"/>
            <a:ext cx="1419407" cy="562114"/>
          </a:xfrm>
          <a:prstGeom prst="rect">
            <a:avLst/>
          </a:prstGeo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861" tIns="34861" rIns="34861" bIns="34861" numCol="1" spcCol="1270" anchor="ctr" anchorCtr="0">
            <a:noAutofit/>
          </a:bodyPr>
          <a:lstStyle/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336958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Intents, entities, and utterances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3962689"/>
            <a:ext cx="11653522" cy="2275688"/>
          </a:xfrm>
        </p:spPr>
        <p:txBody>
          <a:bodyPr/>
          <a:lstStyle/>
          <a:p>
            <a:r>
              <a:rPr lang="en-US" dirty="0"/>
              <a:t>public void </a:t>
            </a:r>
            <a:r>
              <a:rPr lang="en-US" dirty="0" err="1"/>
              <a:t>getWeather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string </a:t>
            </a:r>
            <a:r>
              <a:rPr lang="en-US" dirty="0" err="1">
                <a:solidFill>
                  <a:schemeClr val="accent2"/>
                </a:solidFill>
              </a:rPr>
              <a:t>loc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DateTime</a:t>
            </a:r>
            <a:r>
              <a:rPr lang="en-US" dirty="0">
                <a:solidFill>
                  <a:srgbClr val="FF0000"/>
                </a:solidFill>
              </a:rPr>
              <a:t> date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// Do Something</a:t>
            </a:r>
          </a:p>
          <a:p>
            <a:r>
              <a:rPr lang="en-US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6170"/>
          <a:stretch/>
        </p:blipFill>
        <p:spPr>
          <a:xfrm>
            <a:off x="3994297" y="1270196"/>
            <a:ext cx="4203408" cy="2537900"/>
          </a:xfrm>
          <a:prstGeom prst="rect">
            <a:avLst/>
          </a:prstGeom>
        </p:spPr>
      </p:pic>
      <p:sp>
        <p:nvSpPr>
          <p:cNvPr id="14" name="Rectangle: Rounded Corners 13"/>
          <p:cNvSpPr/>
          <p:nvPr/>
        </p:nvSpPr>
        <p:spPr bwMode="auto">
          <a:xfrm>
            <a:off x="6011187" y="3105808"/>
            <a:ext cx="946418" cy="215461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/>
          <p:cNvSpPr/>
          <p:nvPr/>
        </p:nvSpPr>
        <p:spPr bwMode="auto">
          <a:xfrm>
            <a:off x="7499131" y="2858813"/>
            <a:ext cx="357352" cy="23122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 bwMode="auto">
          <a:xfrm>
            <a:off x="5255172" y="3105808"/>
            <a:ext cx="756015" cy="21546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3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makes a bot seem smart?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Natural Language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" y="2560495"/>
            <a:ext cx="10607959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806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makes a bot seem smart?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Natural Language Processing</a:t>
            </a:r>
          </a:p>
          <a:p>
            <a:r>
              <a:rPr lang="en-US" dirty="0">
                <a:solidFill>
                  <a:schemeClr val="tx1"/>
                </a:solidFill>
              </a:rPr>
              <a:t>Instead, help the user discover what your bot can do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39" y="2926455"/>
            <a:ext cx="7864522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5631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i="1" dirty="0"/>
              <a:t>really</a:t>
            </a:r>
            <a:r>
              <a:rPr lang="en-US" dirty="0"/>
              <a:t> makes a bot seem smart?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49" y="2841074"/>
            <a:ext cx="3174603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9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User experience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64702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Solve the user’s problems better than the alternative</a:t>
            </a:r>
          </a:p>
          <a:p>
            <a:r>
              <a:rPr lang="en-US" dirty="0">
                <a:solidFill>
                  <a:schemeClr val="tx1"/>
                </a:solidFill>
              </a:rPr>
              <a:t>More natural interface for apps and websites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Available on multiple platforms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3000" dirty="0">
                <a:solidFill>
                  <a:schemeClr val="tx1"/>
                </a:solidFill>
              </a:rPr>
              <a:t>Meet the user where they already are (Slack, SMS, FB Messenger) </a:t>
            </a:r>
          </a:p>
          <a:p>
            <a:r>
              <a:rPr lang="en-US" sz="3000" dirty="0">
                <a:solidFill>
                  <a:schemeClr val="tx1"/>
                </a:solidFill>
              </a:rPr>
              <a:t>		vs. </a:t>
            </a:r>
          </a:p>
          <a:p>
            <a:r>
              <a:rPr lang="en-US" sz="3000" dirty="0">
                <a:solidFill>
                  <a:schemeClr val="tx1"/>
                </a:solidFill>
              </a:rPr>
              <a:t>	Downloading something new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93" y="4032107"/>
            <a:ext cx="3024770" cy="23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225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352087"/>
            <a:ext cx="12191999" cy="5373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800" b="1" dirty="0"/>
              <a:t>Documentation</a:t>
            </a:r>
            <a:r>
              <a:rPr lang="en-US" sz="3800" dirty="0"/>
              <a:t> </a:t>
            </a:r>
            <a:r>
              <a:rPr lang="en-US" sz="3800" dirty="0">
                <a:sym typeface="Wingdings" panose="05000000000000000000" pitchFamily="2" charset="2"/>
              </a:rPr>
              <a:t></a:t>
            </a:r>
            <a:r>
              <a:rPr lang="en-US" sz="3800" dirty="0"/>
              <a:t> </a:t>
            </a:r>
            <a:r>
              <a:rPr lang="en-US" sz="3800" dirty="0">
                <a:hlinkClick r:id="rId3"/>
              </a:rPr>
              <a:t>Docs.Microsoft.com/Bot-Framework</a:t>
            </a:r>
            <a:endParaRPr lang="en-US" sz="600" dirty="0"/>
          </a:p>
          <a:p>
            <a:pPr>
              <a:lnSpc>
                <a:spcPct val="100000"/>
              </a:lnSpc>
            </a:pPr>
            <a:r>
              <a:rPr lang="en-US" sz="3800" b="1" dirty="0" err="1"/>
              <a:t>QnA</a:t>
            </a:r>
            <a:r>
              <a:rPr lang="en-US" sz="3800" b="1" dirty="0"/>
              <a:t> Maker </a:t>
            </a:r>
            <a:r>
              <a:rPr lang="en-US" sz="3800" dirty="0">
                <a:sym typeface="Wingdings" panose="05000000000000000000" pitchFamily="2" charset="2"/>
              </a:rPr>
              <a:t> </a:t>
            </a:r>
            <a:r>
              <a:rPr lang="en-US" sz="3800" dirty="0">
                <a:sym typeface="Wingdings" panose="05000000000000000000" pitchFamily="2" charset="2"/>
                <a:hlinkClick r:id="rId4"/>
              </a:rPr>
              <a:t>QnAMaker.ai</a:t>
            </a:r>
            <a:endParaRPr lang="en-US" sz="600" dirty="0"/>
          </a:p>
          <a:p>
            <a:pPr>
              <a:lnSpc>
                <a:spcPct val="100000"/>
              </a:lnSpc>
            </a:pPr>
            <a:r>
              <a:rPr lang="en-US" sz="3800" b="1" dirty="0"/>
              <a:t>LUIS </a:t>
            </a:r>
            <a:r>
              <a:rPr lang="en-US" sz="3800" dirty="0">
                <a:sym typeface="Wingdings" panose="05000000000000000000" pitchFamily="2" charset="2"/>
              </a:rPr>
              <a:t> </a:t>
            </a:r>
            <a:r>
              <a:rPr lang="en-US" sz="3800" dirty="0">
                <a:sym typeface="Wingdings" panose="05000000000000000000" pitchFamily="2" charset="2"/>
                <a:hlinkClick r:id="rId5"/>
              </a:rPr>
              <a:t>luis.ai</a:t>
            </a:r>
            <a:endParaRPr lang="en-US" sz="600" dirty="0"/>
          </a:p>
          <a:p>
            <a:pPr>
              <a:lnSpc>
                <a:spcPct val="100000"/>
              </a:lnSpc>
            </a:pPr>
            <a:r>
              <a:rPr lang="en-US" sz="3800" b="1" dirty="0"/>
              <a:t>Sample Bots </a:t>
            </a:r>
            <a:r>
              <a:rPr lang="en-US" sz="3800" dirty="0">
                <a:sym typeface="Wingdings" panose="05000000000000000000" pitchFamily="2" charset="2"/>
              </a:rPr>
              <a:t></a:t>
            </a:r>
            <a:r>
              <a:rPr lang="en-US" sz="3800" dirty="0"/>
              <a:t> </a:t>
            </a:r>
            <a:r>
              <a:rPr lang="en-US" sz="3800" dirty="0">
                <a:hlinkClick r:id="rId6"/>
              </a:rPr>
              <a:t>Github.com/Microsoft/</a:t>
            </a:r>
            <a:r>
              <a:rPr lang="en-US" sz="3800" dirty="0" err="1">
                <a:hlinkClick r:id="rId6"/>
              </a:rPr>
              <a:t>BotBuilder</a:t>
            </a:r>
            <a:r>
              <a:rPr lang="en-US" sz="3800" dirty="0">
                <a:hlinkClick r:id="rId6"/>
              </a:rPr>
              <a:t>-Samples </a:t>
            </a:r>
            <a:endParaRPr lang="en-US" sz="3800" dirty="0"/>
          </a:p>
          <a:p>
            <a:pPr>
              <a:lnSpc>
                <a:spcPct val="100000"/>
              </a:lnSpc>
            </a:pPr>
            <a:r>
              <a:rPr lang="en-US" b="1" dirty="0"/>
              <a:t>Sample Workshop </a:t>
            </a:r>
            <a:r>
              <a:rPr lang="en-US" sz="4000" dirty="0">
                <a:sym typeface="Wingdings" panose="05000000000000000000" pitchFamily="2" charset="2"/>
              </a:rPr>
              <a:t> </a:t>
            </a:r>
            <a:r>
              <a:rPr lang="en-US" sz="4000" dirty="0">
                <a:sym typeface="Wingdings" panose="05000000000000000000" pitchFamily="2" charset="2"/>
                <a:hlinkClick r:id="rId7"/>
              </a:rPr>
              <a:t>Github.com/</a:t>
            </a:r>
            <a:r>
              <a:rPr lang="en-US" sz="4000" dirty="0" err="1">
                <a:sym typeface="Wingdings" panose="05000000000000000000" pitchFamily="2" charset="2"/>
                <a:hlinkClick r:id="rId7"/>
              </a:rPr>
              <a:t>MSFTImagine</a:t>
            </a:r>
            <a:r>
              <a:rPr lang="en-US" sz="4000" dirty="0">
                <a:sym typeface="Wingdings" panose="05000000000000000000" pitchFamily="2" charset="2"/>
                <a:hlinkClick r:id="rId7"/>
              </a:rPr>
              <a:t>/</a:t>
            </a:r>
            <a:r>
              <a:rPr lang="en-US" sz="4000" dirty="0" err="1">
                <a:sym typeface="Wingdings" panose="05000000000000000000" pitchFamily="2" charset="2"/>
                <a:hlinkClick r:id="rId7"/>
              </a:rPr>
              <a:t>computerscience</a:t>
            </a:r>
            <a:endParaRPr lang="en-US" sz="40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sz="4000" b="1" dirty="0">
                <a:sym typeface="Wingdings" panose="05000000000000000000" pitchFamily="2" charset="2"/>
              </a:rPr>
              <a:t>This Presentation </a:t>
            </a:r>
            <a:r>
              <a:rPr lang="en-US" sz="4000" dirty="0">
                <a:sym typeface="Wingdings" panose="05000000000000000000" pitchFamily="2" charset="2"/>
              </a:rPr>
              <a:t> </a:t>
            </a:r>
            <a:r>
              <a:rPr lang="en-US" sz="4000" dirty="0">
                <a:sym typeface="Wingdings" panose="05000000000000000000" pitchFamily="2" charset="2"/>
                <a:hlinkClick r:id="rId8"/>
              </a:rPr>
              <a:t>Github.com/</a:t>
            </a:r>
            <a:r>
              <a:rPr lang="en-US" sz="4000" dirty="0" err="1">
                <a:sym typeface="Wingdings" panose="05000000000000000000" pitchFamily="2" charset="2"/>
                <a:hlinkClick r:id="rId8"/>
              </a:rPr>
              <a:t>jcocchi</a:t>
            </a:r>
            <a:r>
              <a:rPr lang="en-US" sz="4000" dirty="0">
                <a:sym typeface="Wingdings" panose="05000000000000000000" pitchFamily="2" charset="2"/>
                <a:hlinkClick r:id="rId8"/>
              </a:rPr>
              <a:t>/</a:t>
            </a:r>
            <a:r>
              <a:rPr lang="en-US" sz="4000" dirty="0" err="1">
                <a:sym typeface="Wingdings" panose="05000000000000000000" pitchFamily="2" charset="2"/>
                <a:hlinkClick r:id="rId8"/>
              </a:rPr>
              <a:t>BotWorkshop</a:t>
            </a:r>
            <a:endParaRPr lang="en-US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15565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Bots?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56" y="4569656"/>
            <a:ext cx="2132279" cy="1533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94" y="2557262"/>
            <a:ext cx="3074671" cy="23060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4" y="4409051"/>
            <a:ext cx="2843169" cy="1895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333" y="1023622"/>
            <a:ext cx="4846740" cy="58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91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“I will know I built a good bot when it passes the Turing Test”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580" y="2379784"/>
            <a:ext cx="5415159" cy="31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543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Bots are Apps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Conversation as a Platform (</a:t>
            </a:r>
            <a:r>
              <a:rPr lang="en-US" sz="3200" dirty="0" err="1">
                <a:solidFill>
                  <a:schemeClr val="accent2"/>
                </a:solidFill>
              </a:rPr>
              <a:t>CaaP</a:t>
            </a:r>
            <a:r>
              <a:rPr lang="en-US" sz="3200" dirty="0">
                <a:solidFill>
                  <a:schemeClr val="accent2"/>
                </a:solidFill>
              </a:rPr>
              <a:t>)</a:t>
            </a: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986557"/>
            <a:ext cx="5378548" cy="2409314"/>
          </a:xfrm>
        </p:spPr>
        <p:txBody>
          <a:bodyPr/>
          <a:lstStyle/>
          <a:p>
            <a:r>
              <a:rPr lang="en-US" dirty="0"/>
              <a:t>Information Focused</a:t>
            </a:r>
          </a:p>
          <a:p>
            <a:r>
              <a:rPr lang="en-US" sz="3200" dirty="0"/>
              <a:t>    Knowledge base</a:t>
            </a:r>
          </a:p>
          <a:p>
            <a:r>
              <a:rPr lang="en-US" sz="3200" dirty="0"/>
              <a:t>    Question and answer</a:t>
            </a:r>
          </a:p>
          <a:p>
            <a:r>
              <a:rPr lang="en-US" sz="2800" dirty="0"/>
              <a:t>	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68446" y="1986557"/>
            <a:ext cx="5545715" cy="3152979"/>
          </a:xfrm>
        </p:spPr>
        <p:txBody>
          <a:bodyPr/>
          <a:lstStyle/>
          <a:p>
            <a:r>
              <a:rPr lang="en-US" dirty="0"/>
              <a:t>Action Focused</a:t>
            </a:r>
          </a:p>
          <a:p>
            <a:r>
              <a:rPr lang="en-US" sz="3200" dirty="0"/>
              <a:t>    Task automation</a:t>
            </a:r>
          </a:p>
          <a:p>
            <a:r>
              <a:rPr lang="en-US" sz="3200" dirty="0"/>
              <a:t>    Bot to human handoff</a:t>
            </a:r>
            <a:endParaRPr lang="en-US" sz="11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0" y="4490313"/>
            <a:ext cx="11315157" cy="1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0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Murphy Bot</a:t>
            </a:r>
          </a:p>
        </p:txBody>
      </p:sp>
      <p:pic>
        <p:nvPicPr>
          <p:cNvPr id="5" name="Picture 4" descr="Image result for project murph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988" y="2651175"/>
            <a:ext cx="3280696" cy="354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3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Bot Framework</a:t>
            </a:r>
          </a:p>
        </p:txBody>
      </p:sp>
    </p:spTree>
    <p:extLst>
      <p:ext uri="{BB962C8B-B14F-4D97-AF65-F5344CB8AC3E}">
        <p14:creationId xmlns:p14="http://schemas.microsoft.com/office/powerpoint/2010/main" val="30033067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7277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 descr="https://camo.githubusercontent.com/80b5b361476d7ee5154dd92d731d1f82d4443967/687474703a2f2f646f63732e626f746672616d65776f726b2e636f6d2f656e2d75732f696d616765732f6661712d6f766572766965772f626f746672616d65776f726b5f6f766572766965775f6a756c79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3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72757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ttps://d28ukn35zk34qe.cloudfront.net/2016/03/31135420/connector-getstarted-system-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487"/>
            <a:ext cx="12190271" cy="68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511" y="548985"/>
            <a:ext cx="3339472" cy="57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4944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Dark Purple on white 2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B4009E"/>
      </a:accent3>
      <a:accent4>
        <a:srgbClr val="0078D7"/>
      </a:accent4>
      <a:accent5>
        <a:srgbClr val="107C10"/>
      </a:accent5>
      <a:accent6>
        <a:srgbClr val="D83B01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Purple_2016_4.potx" id="{F230D9BC-2807-4FF4-A52E-87669ED1A81F}" vid="{D4EDA164-A9DF-4FD6-84AA-6D2E5BC1200A}"/>
    </a:ext>
  </a:extLst>
</a:theme>
</file>

<file path=ppt/theme/theme2.xml><?xml version="1.0" encoding="utf-8"?>
<a:theme xmlns:a="http://schemas.openxmlformats.org/drawingml/2006/main" name="COLOR TEMPLATE">
  <a:themeElements>
    <a:clrScheme name="BT - Dark Purple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B4009E"/>
      </a:accent2>
      <a:accent3>
        <a:srgbClr val="107C10"/>
      </a:accent3>
      <a:accent4>
        <a:srgbClr val="0078D7"/>
      </a:accent4>
      <a:accent5>
        <a:srgbClr val="008272"/>
      </a:accent5>
      <a:accent6>
        <a:srgbClr val="D83B01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Purple_2016_4.potx" id="{F230D9BC-2807-4FF4-A52E-87669ED1A81F}" vid="{3AFD56AD-66DA-44BD-8AFD-60A79159574F}"/>
    </a:ext>
  </a:extLst>
</a:theme>
</file>

<file path=ppt/theme/theme3.xml><?xml version="1.0" encoding="utf-8"?>
<a:theme xmlns:a="http://schemas.openxmlformats.org/drawingml/2006/main" name="1_5-50091_TR24_BO_CT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ACE1F860-A7C5-4F6A-9659-FD362B4E8CFA}" vid="{D991A258-702D-4C0C-9E71-E30025EE76B0}"/>
    </a:ext>
  </a:extLst>
</a:theme>
</file>

<file path=ppt/theme/theme4.xml><?xml version="1.0" encoding="utf-8"?>
<a:theme xmlns:a="http://schemas.openxmlformats.org/drawingml/2006/main" name="5-30711_TR22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2_BO_CT_Template.potx" id="{B1B2F3F2-0B4F-4209-B007-CB76AE668BD4}" vid="{5E751991-B51F-49F7-957F-139A6D02B77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4188</TotalTime>
  <Words>473</Words>
  <Application>Microsoft Office PowerPoint</Application>
  <PresentationFormat>Widescreen</PresentationFormat>
  <Paragraphs>125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WHITE TEMPLATE</vt:lpstr>
      <vt:lpstr>COLOR TEMPLATE</vt:lpstr>
      <vt:lpstr>1_5-50091_TR24_BO_CT_Template</vt:lpstr>
      <vt:lpstr>5-30711_TR22_BO_CT_Template</vt:lpstr>
      <vt:lpstr>(How to) Talk a-Bot the MS  Bot Framework</vt:lpstr>
      <vt:lpstr>About Justine</vt:lpstr>
      <vt:lpstr>What are Bots?</vt:lpstr>
      <vt:lpstr>“I will know I built a good bot when it passes the Turing Test”</vt:lpstr>
      <vt:lpstr>Bots are Apps Conversation as a Platform (CaaP)  </vt:lpstr>
      <vt:lpstr>Murphy Bot</vt:lpstr>
      <vt:lpstr>Microsoft Bot Framework</vt:lpstr>
      <vt:lpstr>PowerPoint Presentation</vt:lpstr>
      <vt:lpstr>PowerPoint Presentation</vt:lpstr>
      <vt:lpstr>Let’s build a bot</vt:lpstr>
      <vt:lpstr>Hello World Bot</vt:lpstr>
      <vt:lpstr>Using Prompts</vt:lpstr>
      <vt:lpstr>Bot design is app design</vt:lpstr>
      <vt:lpstr>But users don’t think in stacks...</vt:lpstr>
      <vt:lpstr>Navigating the dialog stack</vt:lpstr>
      <vt:lpstr>Navigating the Dialog Stack</vt:lpstr>
      <vt:lpstr>Persisting Data</vt:lpstr>
      <vt:lpstr>Persisting Data</vt:lpstr>
      <vt:lpstr>Persisting Data</vt:lpstr>
      <vt:lpstr>PowerPoint Presentation</vt:lpstr>
      <vt:lpstr>PowerPoint Presentation</vt:lpstr>
      <vt:lpstr>What makes a bot seem smart?</vt:lpstr>
      <vt:lpstr>Language Understanding Intelligent Service (LUIS.ai)</vt:lpstr>
      <vt:lpstr>Intents, entities, and utterances</vt:lpstr>
      <vt:lpstr>What makes a bot seem smart?</vt:lpstr>
      <vt:lpstr>What makes a bot seem smart?</vt:lpstr>
      <vt:lpstr>What really makes a bot seem smart?</vt:lpstr>
      <vt:lpstr>User experience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 a-Bot Design:  Redefining User Experience in a Bot World</dc:title>
  <dc:creator>Justine Cocchi</dc:creator>
  <cp:lastModifiedBy>Justine Cocchi</cp:lastModifiedBy>
  <cp:revision>91</cp:revision>
  <dcterms:created xsi:type="dcterms:W3CDTF">2017-03-15T20:19:16Z</dcterms:created>
  <dcterms:modified xsi:type="dcterms:W3CDTF">2017-09-27T19:56:26Z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jucocchi@microsoft.com</vt:lpwstr>
  </property>
  <property fmtid="{D5CDD505-2E9C-101B-9397-08002B2CF9AE}" pid="6" name="MSIP_Label_f42aa342-8706-4288-bd11-ebb85995028c_SetDate">
    <vt:lpwstr>2017-09-27T09:57:00.0401849-07:00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